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60"/>
  </p:normalViewPr>
  <p:slideViewPr>
    <p:cSldViewPr snapToGrid="0">
      <p:cViewPr varScale="1">
        <p:scale>
          <a:sx n="114" d="100"/>
          <a:sy n="114" d="100"/>
        </p:scale>
        <p:origin x="-22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a16="http://schemas.microsoft.com/office/drawing/2014/main" xmlns=""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a16="http://schemas.microsoft.com/office/drawing/2014/main" xmlns=""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a16="http://schemas.microsoft.com/office/drawing/2014/main" xmlns=""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a16="http://schemas.microsoft.com/office/drawing/2014/main" xmlns=""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a16="http://schemas.microsoft.com/office/drawing/2014/main" xmlns=""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a16="http://schemas.microsoft.com/office/drawing/2014/main" xmlns=""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a16="http://schemas.microsoft.com/office/drawing/2014/main" xmlns=""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a16="http://schemas.microsoft.com/office/drawing/2014/main" xmlns=""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a16="http://schemas.microsoft.com/office/drawing/2014/main" xmlns=""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a16="http://schemas.microsoft.com/office/drawing/2014/main" xmlns=""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a16="http://schemas.microsoft.com/office/drawing/2014/main" xmlns=""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a16="http://schemas.microsoft.com/office/drawing/2014/main" xmlns=""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a16="http://schemas.microsoft.com/office/drawing/2014/main" xmlns=""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a16="http://schemas.microsoft.com/office/drawing/2014/main" xmlns=""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a16="http://schemas.microsoft.com/office/drawing/2014/main" xmlns=""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a16="http://schemas.microsoft.com/office/drawing/2014/main" xmlns=""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a16="http://schemas.microsoft.com/office/drawing/2014/main" xmlns="" id="{92EC1897-527E-823D-143D-018E67FB49B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CCE1402-95C3-1BA6-2EC4-C2C7E6F23217}"/>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19AC1D6-B5C6-4154-857D-552AAB1E263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4E0A19C-FAE5-C3C3-0876-C4F28E63741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a16="http://schemas.microsoft.com/office/drawing/2014/main" xmlns=""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a16="http://schemas.microsoft.com/office/drawing/2014/main" xmlns=""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a16="http://schemas.microsoft.com/office/drawing/2014/main" xmlns=""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a16="http://schemas.microsoft.com/office/drawing/2014/main" xmlns="" id="{70EBE135-B38D-35BE-429A-69ADCC2BBB36}"/>
              </a:ext>
            </a:extLst>
          </p:cNvPr>
          <p:cNvSpPr txBox="1">
            <a:spLocks/>
          </p:cNvSpPr>
          <p:nvPr userDrawn="1"/>
        </p:nvSpPr>
        <p:spPr>
          <a:xfrm>
            <a:off x="761439" y="141480"/>
            <a:ext cx="7725856"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smtClean="0">
                <a:solidFill>
                  <a:schemeClr val="tx1"/>
                </a:solidFill>
              </a:rPr>
              <a:t>模块一  课题</a:t>
            </a:r>
            <a:r>
              <a:rPr lang="en-US" altLang="zh-CN" dirty="0" smtClean="0">
                <a:solidFill>
                  <a:schemeClr val="tx1"/>
                </a:solidFill>
              </a:rPr>
              <a:t>1 </a:t>
            </a:r>
            <a:r>
              <a:rPr lang="zh-CN" altLang="en-US" dirty="0" smtClean="0">
                <a:solidFill>
                  <a:schemeClr val="tx1"/>
                </a:solidFill>
              </a:rPr>
              <a:t>任务二了解机械测量的常用量具和仪器</a:t>
            </a:r>
            <a:endParaRPr lang="zh-CN" altLang="en-US" dirty="0">
              <a:solidFill>
                <a:schemeClr val="tx1"/>
              </a:solidFill>
            </a:endParaRPr>
          </a:p>
        </p:txBody>
      </p:sp>
      <p:cxnSp>
        <p:nvCxnSpPr>
          <p:cNvPr id="21" name="直接连接符 20">
            <a:extLst>
              <a:ext uri="{FF2B5EF4-FFF2-40B4-BE49-F238E27FC236}">
                <a16:creationId xmlns:a16="http://schemas.microsoft.com/office/drawing/2014/main" xmlns=""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xmlns=""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xmlns="" id="{6BB8CC7A-0486-7AD1-C32B-4E4CD149A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9927C5E-DD42-51F4-1BAA-B7C225B4AF0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1E35161-21C5-ACE7-ECC3-A8F34D628EBB}"/>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FE8781D3-79F9-042C-5B4D-D55EA983A76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27B359C-A507-963A-3533-2CA9DB83A90D}"/>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8" name="页脚占位符 7">
            <a:extLst>
              <a:ext uri="{FF2B5EF4-FFF2-40B4-BE49-F238E27FC236}">
                <a16:creationId xmlns:a16="http://schemas.microsoft.com/office/drawing/2014/main" xmlns=""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A3393AE-33B1-F51F-DEA5-7755F51BA9F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4" name="页脚占位符 3">
            <a:extLst>
              <a:ext uri="{FF2B5EF4-FFF2-40B4-BE49-F238E27FC236}">
                <a16:creationId xmlns:a16="http://schemas.microsoft.com/office/drawing/2014/main" xmlns=""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40B996C-55F0-C55F-D9A0-C8E509009028}"/>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333BFFA-D0C1-75A4-2729-ED29DF79289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xmlns="" id="{B57BCCAA-5143-E88F-0A35-60734B2E80AD}"/>
              </a:ext>
            </a:extLst>
          </p:cNvPr>
          <p:cNvSpPr/>
          <p:nvPr/>
        </p:nvSpPr>
        <p:spPr>
          <a:xfrm>
            <a:off x="4869790" y="3863269"/>
            <a:ext cx="7201967"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defRPr/>
            </a:pPr>
            <a:r>
              <a:rPr lang="zh-CN" altLang="en-US" sz="2400" dirty="0" smtClean="0">
                <a:solidFill>
                  <a:schemeClr val="bg1"/>
                </a:solidFill>
                <a:latin typeface="微软雅黑" pitchFamily="34" charset="-122"/>
                <a:ea typeface="微软雅黑" pitchFamily="34" charset="-122"/>
              </a:rPr>
              <a:t>模块一课题</a:t>
            </a:r>
            <a:r>
              <a:rPr lang="en-US" altLang="zh-CN" sz="2400" dirty="0" smtClean="0">
                <a:solidFill>
                  <a:schemeClr val="bg1"/>
                </a:solidFill>
                <a:latin typeface="微软雅黑" pitchFamily="34" charset="-122"/>
                <a:ea typeface="微软雅黑" pitchFamily="34" charset="-122"/>
              </a:rPr>
              <a:t>1</a:t>
            </a:r>
            <a:r>
              <a:rPr lang="zh-CN" altLang="en-US" sz="2400" dirty="0" smtClean="0">
                <a:solidFill>
                  <a:schemeClr val="bg1"/>
                </a:solidFill>
                <a:latin typeface="微软雅黑" pitchFamily="34" charset="-122"/>
                <a:ea typeface="微软雅黑" pitchFamily="34" charset="-122"/>
              </a:rPr>
              <a:t>任务</a:t>
            </a:r>
            <a:r>
              <a:rPr lang="en-US" altLang="zh-CN" sz="2400" dirty="0" smtClean="0">
                <a:solidFill>
                  <a:schemeClr val="bg1"/>
                </a:solidFill>
                <a:latin typeface="微软雅黑" pitchFamily="34" charset="-122"/>
                <a:ea typeface="微软雅黑" pitchFamily="34" charset="-122"/>
              </a:rPr>
              <a:t>2</a:t>
            </a:r>
            <a:r>
              <a:rPr lang="zh-CN" altLang="zh-CN" sz="2400" b="1" dirty="0"/>
              <a:t>了解机械测量的常用量具和</a:t>
            </a:r>
            <a:r>
              <a:rPr lang="zh-CN" altLang="zh-CN" sz="2400" b="1" dirty="0" smtClean="0"/>
              <a:t>仪器</a:t>
            </a:r>
            <a:endParaRPr lang="zh-CN" altLang="en-US" sz="3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78618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a:t>任务描述：</a:t>
            </a:r>
            <a:r>
              <a:rPr lang="zh-CN" altLang="zh-CN" dirty="0"/>
              <a:t/>
            </a:r>
            <a:br>
              <a:rPr lang="zh-CN" altLang="zh-CN" dirty="0"/>
            </a:br>
            <a:endParaRPr lang="zh-CN" altLang="en-US" dirty="0"/>
          </a:p>
        </p:txBody>
      </p:sp>
      <p:sp>
        <p:nvSpPr>
          <p:cNvPr id="3" name="内容占位符 2"/>
          <p:cNvSpPr>
            <a:spLocks noGrp="1"/>
          </p:cNvSpPr>
          <p:nvPr>
            <p:ph idx="1"/>
          </p:nvPr>
        </p:nvSpPr>
        <p:spPr/>
        <p:txBody>
          <a:bodyPr/>
          <a:lstStyle/>
          <a:p>
            <a:endParaRPr lang="zh-CN" altLang="zh-CN" dirty="0"/>
          </a:p>
          <a:p>
            <a:r>
              <a:rPr lang="en-US" altLang="zh-CN" dirty="0" smtClean="0"/>
              <a:t>   </a:t>
            </a:r>
            <a:r>
              <a:rPr lang="zh-CN" altLang="zh-CN" dirty="0" smtClean="0"/>
              <a:t>机械</a:t>
            </a:r>
            <a:r>
              <a:rPr lang="zh-CN" altLang="zh-CN" dirty="0"/>
              <a:t>测量当然离不开各种量具和仪器。了解机械测量的常用量具和仪器是掌握机械测量技术的前提。</a:t>
            </a:r>
          </a:p>
          <a:p>
            <a:r>
              <a:rPr lang="en-US" altLang="zh-CN" dirty="0"/>
              <a:t>1.</a:t>
            </a:r>
            <a:r>
              <a:rPr lang="zh-CN" altLang="zh-CN" dirty="0"/>
              <a:t>测量器具有哪些分类？其主要技术性能指标有哪些？</a:t>
            </a:r>
          </a:p>
          <a:p>
            <a:r>
              <a:rPr lang="en-US" altLang="zh-CN" dirty="0"/>
              <a:t>2.</a:t>
            </a:r>
            <a:r>
              <a:rPr lang="zh-CN" altLang="zh-CN" dirty="0"/>
              <a:t>常用长度测量器具及其发展是如何的？</a:t>
            </a:r>
          </a:p>
          <a:p>
            <a:r>
              <a:rPr lang="en-US" altLang="zh-CN" dirty="0"/>
              <a:t>3.</a:t>
            </a:r>
            <a:r>
              <a:rPr lang="zh-CN" altLang="zh-CN" dirty="0"/>
              <a:t>常用量具仪器该如何选用并维护？</a:t>
            </a:r>
          </a:p>
          <a:p>
            <a:endParaRPr lang="zh-CN" altLang="en-US" dirty="0"/>
          </a:p>
        </p:txBody>
      </p:sp>
    </p:spTree>
    <p:extLst>
      <p:ext uri="{BB962C8B-B14F-4D97-AF65-F5344CB8AC3E}">
        <p14:creationId xmlns:p14="http://schemas.microsoft.com/office/powerpoint/2010/main" val="1000668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一、测量器具的分类</a:t>
            </a:r>
            <a:br>
              <a:rPr lang="zh-CN" altLang="zh-CN" dirty="0"/>
            </a:br>
            <a:endParaRPr lang="zh-CN" altLang="en-US" dirty="0"/>
          </a:p>
        </p:txBody>
      </p:sp>
      <p:sp>
        <p:nvSpPr>
          <p:cNvPr id="3" name="内容占位符 2"/>
          <p:cNvSpPr>
            <a:spLocks noGrp="1"/>
          </p:cNvSpPr>
          <p:nvPr>
            <p:ph idx="1"/>
          </p:nvPr>
        </p:nvSpPr>
        <p:spPr/>
        <p:txBody>
          <a:bodyPr>
            <a:normAutofit lnSpcReduction="10000"/>
          </a:bodyPr>
          <a:lstStyle/>
          <a:p>
            <a:r>
              <a:rPr lang="en-US" altLang="zh-CN" sz="1900" dirty="0" smtClean="0"/>
              <a:t>    </a:t>
            </a:r>
            <a:r>
              <a:rPr lang="zh-CN" altLang="zh-CN" sz="1900" dirty="0" smtClean="0"/>
              <a:t>量具</a:t>
            </a:r>
            <a:r>
              <a:rPr lang="zh-CN" altLang="zh-CN" sz="1900" dirty="0"/>
              <a:t>是指用来测量或检验零件尺寸的器具，结构比较简单。这种器具能直接指示出长度的：单位、界限。例如量块、角尺、卡尺、千分尺等</a:t>
            </a:r>
            <a:r>
              <a:rPr lang="zh-CN" altLang="zh-CN" sz="1900" dirty="0" smtClean="0"/>
              <a:t>。量</a:t>
            </a:r>
            <a:r>
              <a:rPr lang="zh-CN" altLang="zh-CN" sz="1900" dirty="0"/>
              <a:t>仪是指用来测量零件或检定量具的仪器，结构比较复杂。它是利用机械、光学、气动、电动等原理，将长度单位放大或细分的测具，例如气动量仪、电感式测微仪、立式接触干涉仪、测长仪和万能工具显微镜等。</a:t>
            </a:r>
          </a:p>
          <a:p>
            <a:r>
              <a:rPr lang="en-US" altLang="zh-CN" sz="1900" dirty="0" smtClean="0"/>
              <a:t>    </a:t>
            </a:r>
            <a:r>
              <a:rPr lang="zh-CN" altLang="zh-CN" sz="1900" dirty="0" smtClean="0"/>
              <a:t>量器</a:t>
            </a:r>
            <a:r>
              <a:rPr lang="zh-CN" altLang="zh-CN" sz="1900" dirty="0"/>
              <a:t>量仪可以按计量学的观点进行分类，也可以按器具本身的结构、用途和特点进行分类。</a:t>
            </a:r>
          </a:p>
          <a:p>
            <a:r>
              <a:rPr lang="zh-CN" altLang="zh-CN" sz="1900" dirty="0"/>
              <a:t>按用途、特点，量具、量仪一般可分为：</a:t>
            </a:r>
          </a:p>
          <a:p>
            <a:r>
              <a:rPr lang="zh-CN" altLang="zh-CN" sz="1900" dirty="0"/>
              <a:t>（一）标准量具与量仪</a:t>
            </a:r>
          </a:p>
          <a:p>
            <a:r>
              <a:rPr lang="zh-CN" altLang="zh-CN" sz="1900" dirty="0"/>
              <a:t>量具——这种量具只有某一个固定尺寸，通常是用来校对和调整其它计量器具或作为标准用来与被测工件进行比较。如量块、直角尺、各种曲线样板及标准量规等。</a:t>
            </a:r>
          </a:p>
          <a:p>
            <a:r>
              <a:rPr lang="zh-CN" altLang="zh-CN" sz="1900" dirty="0"/>
              <a:t>量仪——激光光波比较仪、光波干涉比较仪、立式光学计等。</a:t>
            </a:r>
          </a:p>
          <a:p>
            <a:r>
              <a:rPr lang="zh-CN" altLang="zh-CN" sz="1900" dirty="0"/>
              <a:t>（二）通用量具与量仪</a:t>
            </a:r>
          </a:p>
          <a:p>
            <a:r>
              <a:rPr lang="zh-CN" altLang="zh-CN" sz="1900" dirty="0"/>
              <a:t>量具——卡规、塞规、环规、塞尺、钢直尺、游标卡尺、千分尺、杠杆千分尺、半径样板、深度尺、高度尺等。</a:t>
            </a:r>
          </a:p>
          <a:p>
            <a:r>
              <a:rPr lang="zh-CN" altLang="zh-CN" sz="1900" dirty="0"/>
              <a:t>量仪——百分表、杠杆百分表、测微仪、测长仪、大型工具显微镜、万能工具显微镜、投影仪、光学比较仪等。</a:t>
            </a:r>
          </a:p>
          <a:p>
            <a:endParaRPr lang="zh-CN" altLang="en-US" dirty="0"/>
          </a:p>
        </p:txBody>
      </p:sp>
    </p:spTree>
    <p:extLst>
      <p:ext uri="{BB962C8B-B14F-4D97-AF65-F5344CB8AC3E}">
        <p14:creationId xmlns:p14="http://schemas.microsoft.com/office/powerpoint/2010/main" val="340428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（三）量规</a:t>
            </a:r>
          </a:p>
          <a:p>
            <a:r>
              <a:rPr lang="zh-CN" altLang="zh-CN" dirty="0"/>
              <a:t>量规是无刻度的专用量具。它只能用来检验零件是否合格，而不能测得被测零件的具体尺寸。如塞规、卡规、环规、螺纹塞规、螺纹环规等。</a:t>
            </a:r>
          </a:p>
          <a:p>
            <a:r>
              <a:rPr lang="zh-CN" altLang="zh-CN" dirty="0"/>
              <a:t>（四）检验装置</a:t>
            </a:r>
          </a:p>
          <a:p>
            <a:r>
              <a:rPr lang="zh-CN" altLang="zh-CN" dirty="0"/>
              <a:t>检验装置是量具量仪和其他定位元件等的组合体，用来提高测量或检验效率，提高测量精度，便于实现测量自动化，在大批量生产中应用较多。</a:t>
            </a:r>
          </a:p>
          <a:p>
            <a:r>
              <a:rPr lang="zh-CN" altLang="zh-CN" dirty="0"/>
              <a:t>各种形式的量具量仪都具有一个共同点，即它们必须具有：检测、比较、显示标准值和被测值之间的差别等三个基本功能。它们其他的一些功能可以满足多样化的需要。</a:t>
            </a:r>
          </a:p>
          <a:p>
            <a:endParaRPr lang="zh-CN" altLang="en-US" dirty="0"/>
          </a:p>
        </p:txBody>
      </p:sp>
    </p:spTree>
    <p:extLst>
      <p:ext uri="{BB962C8B-B14F-4D97-AF65-F5344CB8AC3E}">
        <p14:creationId xmlns:p14="http://schemas.microsoft.com/office/powerpoint/2010/main" val="1518921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二、测量器具的主要技术性能指标</a:t>
            </a:r>
            <a:br>
              <a:rPr lang="zh-CN" altLang="zh-CN" dirty="0"/>
            </a:br>
            <a:endParaRPr lang="zh-CN" altLang="en-US" dirty="0"/>
          </a:p>
        </p:txBody>
      </p:sp>
      <p:sp>
        <p:nvSpPr>
          <p:cNvPr id="3" name="内容占位符 2"/>
          <p:cNvSpPr>
            <a:spLocks noGrp="1"/>
          </p:cNvSpPr>
          <p:nvPr>
            <p:ph idx="1"/>
          </p:nvPr>
        </p:nvSpPr>
        <p:spPr/>
        <p:txBody>
          <a:bodyPr/>
          <a:lstStyle/>
          <a:p>
            <a:r>
              <a:rPr lang="zh-CN" altLang="zh-CN" dirty="0" smtClean="0"/>
              <a:t>（</a:t>
            </a:r>
            <a:r>
              <a:rPr lang="zh-CN" altLang="zh-CN" dirty="0"/>
              <a:t>一）刻度间距</a:t>
            </a:r>
            <a:r>
              <a:rPr lang="en-US" altLang="zh-CN" dirty="0" smtClean="0"/>
              <a:t>C</a:t>
            </a:r>
          </a:p>
          <a:p>
            <a:r>
              <a:rPr lang="zh-CN" altLang="zh-CN" dirty="0" smtClean="0"/>
              <a:t>（</a:t>
            </a:r>
            <a:r>
              <a:rPr lang="zh-CN" altLang="zh-CN" dirty="0"/>
              <a:t>二）分度</a:t>
            </a:r>
            <a:r>
              <a:rPr lang="zh-CN" altLang="zh-CN" dirty="0" smtClean="0"/>
              <a:t>值</a:t>
            </a:r>
            <a:r>
              <a:rPr lang="en-US" altLang="zh-CN" i="1" dirty="0" smtClean="0"/>
              <a:t>I</a:t>
            </a:r>
          </a:p>
          <a:p>
            <a:r>
              <a:rPr lang="zh-CN" altLang="zh-CN" dirty="0" smtClean="0"/>
              <a:t>（</a:t>
            </a:r>
            <a:r>
              <a:rPr lang="zh-CN" altLang="zh-CN" dirty="0"/>
              <a:t>三）示值范围</a:t>
            </a:r>
          </a:p>
          <a:p>
            <a:r>
              <a:rPr lang="zh-CN" altLang="zh-CN" dirty="0"/>
              <a:t>（四）测量范围</a:t>
            </a:r>
          </a:p>
          <a:p>
            <a:r>
              <a:rPr lang="zh-CN" altLang="zh-CN" dirty="0"/>
              <a:t>（五）灵敏度</a:t>
            </a:r>
          </a:p>
          <a:p>
            <a:r>
              <a:rPr lang="zh-CN" altLang="zh-CN" dirty="0"/>
              <a:t>（六）示值误差</a:t>
            </a:r>
          </a:p>
          <a:p>
            <a:r>
              <a:rPr lang="zh-CN" altLang="zh-CN" dirty="0"/>
              <a:t>（七）示值变动性</a:t>
            </a:r>
          </a:p>
          <a:p>
            <a:r>
              <a:rPr lang="zh-CN" altLang="zh-CN" dirty="0"/>
              <a:t>（八）回程误差</a:t>
            </a:r>
          </a:p>
          <a:p>
            <a:r>
              <a:rPr lang="zh-CN" altLang="zh-CN" dirty="0"/>
              <a:t>（九）测量力</a:t>
            </a:r>
          </a:p>
          <a:p>
            <a:r>
              <a:rPr lang="zh-CN" altLang="zh-CN" dirty="0"/>
              <a:t>（十）修正值</a:t>
            </a:r>
          </a:p>
          <a:p>
            <a:r>
              <a:rPr lang="zh-CN" altLang="zh-CN" dirty="0"/>
              <a:t>（十一）不确定度</a:t>
            </a:r>
          </a:p>
          <a:p>
            <a:endParaRPr lang="zh-CN" altLang="zh-CN" dirty="0"/>
          </a:p>
          <a:p>
            <a:endParaRPr lang="zh-CN" altLang="zh-CN" dirty="0"/>
          </a:p>
          <a:p>
            <a:endParaRPr lang="zh-CN" altLang="en-US" dirty="0"/>
          </a:p>
        </p:txBody>
      </p:sp>
    </p:spTree>
    <p:extLst>
      <p:ext uri="{BB962C8B-B14F-4D97-AF65-F5344CB8AC3E}">
        <p14:creationId xmlns:p14="http://schemas.microsoft.com/office/powerpoint/2010/main" val="378618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三、常用长度测量器具及其发展</a:t>
            </a:r>
            <a:br>
              <a:rPr lang="zh-CN" altLang="zh-CN" dirty="0"/>
            </a:br>
            <a:endParaRPr lang="zh-CN" altLang="en-US" dirty="0"/>
          </a:p>
        </p:txBody>
      </p:sp>
      <p:sp>
        <p:nvSpPr>
          <p:cNvPr id="3" name="内容占位符 2"/>
          <p:cNvSpPr>
            <a:spLocks noGrp="1"/>
          </p:cNvSpPr>
          <p:nvPr>
            <p:ph idx="1"/>
          </p:nvPr>
        </p:nvSpPr>
        <p:spPr/>
        <p:txBody>
          <a:bodyPr>
            <a:normAutofit/>
          </a:bodyPr>
          <a:lstStyle/>
          <a:p>
            <a:r>
              <a:rPr lang="zh-CN" altLang="zh-CN" dirty="0" smtClean="0"/>
              <a:t>（</a:t>
            </a:r>
            <a:r>
              <a:rPr lang="zh-CN" altLang="zh-CN" dirty="0"/>
              <a:t>一）常用长度计量仪器</a:t>
            </a:r>
          </a:p>
          <a:p>
            <a:r>
              <a:rPr lang="zh-CN" altLang="zh-CN" dirty="0"/>
              <a:t>长度计量仪器的种类较多，采用的原理也各式各样，这里就生产中常用的仪器作简单介绍。</a:t>
            </a:r>
          </a:p>
          <a:p>
            <a:r>
              <a:rPr lang="en-US" altLang="zh-CN" dirty="0"/>
              <a:t>1</a:t>
            </a:r>
            <a:r>
              <a:rPr lang="zh-CN" altLang="zh-CN" dirty="0"/>
              <a:t>、机械式量仪</a:t>
            </a:r>
          </a:p>
          <a:p>
            <a:r>
              <a:rPr lang="zh-CN" altLang="zh-CN" dirty="0"/>
              <a:t>生产中常用的有游标尺、千分尺、千分表、扭簧比较仪、内径测量仪和齿厚卡尺等计量器具。</a:t>
            </a:r>
          </a:p>
          <a:p>
            <a:r>
              <a:rPr lang="en-US" altLang="zh-CN" dirty="0"/>
              <a:t>2</a:t>
            </a:r>
            <a:r>
              <a:rPr lang="zh-CN" altLang="zh-CN" dirty="0"/>
              <a:t>、电动式量仪</a:t>
            </a:r>
          </a:p>
          <a:p>
            <a:r>
              <a:rPr lang="zh-CN" altLang="zh-CN" dirty="0"/>
              <a:t>电动式量仪种类很多，一般可分为电接触式、电感式、电容式、电涡流式和感应同步器等。</a:t>
            </a:r>
          </a:p>
          <a:p>
            <a:r>
              <a:rPr lang="en-US" altLang="zh-CN" dirty="0" smtClean="0"/>
              <a:t>3</a:t>
            </a:r>
            <a:r>
              <a:rPr lang="zh-CN" altLang="zh-CN" dirty="0"/>
              <a:t>、气动量仪</a:t>
            </a:r>
            <a:r>
              <a:rPr lang="en-US" altLang="zh-CN" dirty="0"/>
              <a:t>   </a:t>
            </a:r>
            <a:endParaRPr lang="zh-CN" altLang="zh-CN" dirty="0"/>
          </a:p>
          <a:p>
            <a:r>
              <a:rPr lang="zh-CN" altLang="zh-CN" dirty="0"/>
              <a:t>气动量仪是利用气体在流动过程中某些物理量</a:t>
            </a:r>
            <a:r>
              <a:rPr lang="en-US" altLang="zh-CN" dirty="0"/>
              <a:t>(</a:t>
            </a:r>
            <a:r>
              <a:rPr lang="zh-CN" altLang="zh-CN" dirty="0"/>
              <a:t>流量、压力、流速等</a:t>
            </a:r>
            <a:r>
              <a:rPr lang="en-US" altLang="zh-CN" dirty="0"/>
              <a:t>)</a:t>
            </a:r>
            <a:r>
              <a:rPr lang="zh-CN" altLang="zh-CN" dirty="0"/>
              <a:t>的变化来实现长度测量的一种装置</a:t>
            </a:r>
            <a:r>
              <a:rPr lang="zh-CN" altLang="zh-CN" dirty="0" smtClean="0"/>
              <a:t>。。</a:t>
            </a:r>
            <a:endParaRPr lang="zh-CN" altLang="zh-CN" dirty="0"/>
          </a:p>
          <a:p>
            <a:r>
              <a:rPr lang="en-US" altLang="zh-CN" dirty="0"/>
              <a:t>4</a:t>
            </a:r>
            <a:r>
              <a:rPr lang="zh-CN" altLang="zh-CN" dirty="0"/>
              <a:t>、光学机械式量仪</a:t>
            </a:r>
          </a:p>
          <a:p>
            <a:r>
              <a:rPr lang="zh-CN" altLang="zh-CN" dirty="0"/>
              <a:t>光学机械式计量仪器在机械制造和仪器制造中应用比较广泛，其种类和型号也各式各样。但在长度测量中，光学计、测长仪、接触式干涉仪是具有代表性的仪器。</a:t>
            </a:r>
          </a:p>
          <a:p>
            <a:endParaRPr lang="zh-CN" altLang="en-US" dirty="0"/>
          </a:p>
        </p:txBody>
      </p:sp>
    </p:spTree>
    <p:extLst>
      <p:ext uri="{BB962C8B-B14F-4D97-AF65-F5344CB8AC3E}">
        <p14:creationId xmlns:p14="http://schemas.microsoft.com/office/powerpoint/2010/main" val="378618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（二）现代测量技术发展</a:t>
            </a:r>
          </a:p>
          <a:p>
            <a:r>
              <a:rPr lang="zh-CN" altLang="zh-CN" dirty="0"/>
              <a:t>在老式的坐标测量机中，常用光学刻度尺作为检测元件</a:t>
            </a:r>
            <a:r>
              <a:rPr lang="zh-CN" altLang="zh-CN" dirty="0" smtClean="0"/>
              <a:t>。</a:t>
            </a:r>
            <a:endParaRPr lang="en-US" altLang="zh-CN" dirty="0" smtClean="0"/>
          </a:p>
          <a:p>
            <a:r>
              <a:rPr lang="zh-CN" altLang="zh-CN" dirty="0" smtClean="0"/>
              <a:t>（</a:t>
            </a:r>
            <a:r>
              <a:rPr lang="zh-CN" altLang="zh-CN" dirty="0"/>
              <a:t>三）现代测量技术的发展趋势</a:t>
            </a:r>
          </a:p>
          <a:p>
            <a:r>
              <a:rPr lang="en-US" altLang="zh-CN" dirty="0"/>
              <a:t>1</a:t>
            </a:r>
            <a:r>
              <a:rPr lang="zh-CN" altLang="zh-CN" dirty="0"/>
              <a:t>、精密</a:t>
            </a:r>
            <a:r>
              <a:rPr lang="zh-CN" altLang="zh-CN" dirty="0" smtClean="0"/>
              <a:t>化</a:t>
            </a:r>
            <a:endParaRPr lang="en-US" altLang="zh-CN" dirty="0" smtClean="0"/>
          </a:p>
          <a:p>
            <a:r>
              <a:rPr lang="en-US" altLang="zh-CN" dirty="0"/>
              <a:t>2</a:t>
            </a:r>
            <a:r>
              <a:rPr lang="zh-CN" altLang="zh-CN" dirty="0"/>
              <a:t>、自动化</a:t>
            </a:r>
          </a:p>
          <a:p>
            <a:r>
              <a:rPr lang="en-US" altLang="zh-CN" dirty="0"/>
              <a:t>3</a:t>
            </a:r>
            <a:r>
              <a:rPr lang="zh-CN" altLang="zh-CN" dirty="0"/>
              <a:t>、智能化</a:t>
            </a:r>
          </a:p>
          <a:p>
            <a:r>
              <a:rPr lang="en-US" altLang="zh-CN" dirty="0"/>
              <a:t>4</a:t>
            </a:r>
            <a:r>
              <a:rPr lang="zh-CN" altLang="zh-CN" dirty="0"/>
              <a:t>、集成化</a:t>
            </a:r>
          </a:p>
          <a:p>
            <a:r>
              <a:rPr lang="en-US" altLang="zh-CN" dirty="0"/>
              <a:t>5</a:t>
            </a:r>
            <a:r>
              <a:rPr lang="zh-CN" altLang="zh-CN" dirty="0"/>
              <a:t>、非接触化</a:t>
            </a:r>
          </a:p>
          <a:p>
            <a:r>
              <a:rPr lang="en-US" altLang="zh-CN" dirty="0"/>
              <a:t>6</a:t>
            </a:r>
            <a:r>
              <a:rPr lang="zh-CN" altLang="zh-CN" dirty="0"/>
              <a:t>、多功能化</a:t>
            </a:r>
          </a:p>
          <a:p>
            <a:endParaRPr lang="zh-CN" altLang="zh-CN" dirty="0"/>
          </a:p>
          <a:p>
            <a:endParaRPr lang="zh-CN" altLang="en-US" dirty="0"/>
          </a:p>
        </p:txBody>
      </p:sp>
    </p:spTree>
    <p:extLst>
      <p:ext uri="{BB962C8B-B14F-4D97-AF65-F5344CB8AC3E}">
        <p14:creationId xmlns:p14="http://schemas.microsoft.com/office/powerpoint/2010/main" val="37861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四、常用量具仪器的选用与维护</a:t>
            </a:r>
            <a:br>
              <a:rPr lang="zh-CN" altLang="zh-CN" dirty="0"/>
            </a:br>
            <a:endParaRPr lang="zh-CN" altLang="en-US" dirty="0"/>
          </a:p>
        </p:txBody>
      </p:sp>
      <p:sp>
        <p:nvSpPr>
          <p:cNvPr id="3" name="内容占位符 2"/>
          <p:cNvSpPr>
            <a:spLocks noGrp="1"/>
          </p:cNvSpPr>
          <p:nvPr>
            <p:ph idx="1"/>
          </p:nvPr>
        </p:nvSpPr>
        <p:spPr/>
        <p:txBody>
          <a:bodyPr>
            <a:normAutofit lnSpcReduction="10000"/>
          </a:bodyPr>
          <a:lstStyle/>
          <a:p>
            <a:r>
              <a:rPr lang="zh-CN" altLang="zh-CN" dirty="0" smtClean="0"/>
              <a:t>（</a:t>
            </a:r>
            <a:r>
              <a:rPr lang="zh-CN" altLang="zh-CN" dirty="0"/>
              <a:t>一）测量器具的选用</a:t>
            </a:r>
          </a:p>
          <a:p>
            <a:r>
              <a:rPr lang="zh-CN" altLang="zh-CN" dirty="0"/>
              <a:t>量具量仪是为产品服务的。量具量仪的精度、测量范围和形式，应满足产品的要求。随着科学技术的发展，产品精度在不断提高，检测工具的精度亦要求相应提高。在企业里，各种产品的测量通常采用标准的通用量具量仪，只有在通用量具量仪无法满足产品要求的情况下，才由自己设计和制造新的量具或专用量仪 。</a:t>
            </a:r>
          </a:p>
          <a:p>
            <a:r>
              <a:rPr lang="zh-CN" altLang="zh-CN" dirty="0"/>
              <a:t>（二）工件尺寸的验收极限</a:t>
            </a:r>
          </a:p>
          <a:p>
            <a:r>
              <a:rPr lang="en-US" altLang="zh-CN" dirty="0"/>
              <a:t>1</a:t>
            </a:r>
            <a:r>
              <a:rPr lang="zh-CN" altLang="zh-CN" dirty="0"/>
              <a:t>、安全裕度</a:t>
            </a:r>
          </a:p>
          <a:p>
            <a:r>
              <a:rPr lang="zh-CN" altLang="zh-CN" dirty="0"/>
              <a:t>安全裕度</a:t>
            </a:r>
            <a:r>
              <a:rPr lang="en-US" altLang="zh-CN" dirty="0"/>
              <a:t>A</a:t>
            </a:r>
            <a:r>
              <a:rPr lang="zh-CN" altLang="zh-CN" dirty="0"/>
              <a:t>是测量中不确定度的允许值（</a:t>
            </a:r>
            <a:r>
              <a:rPr lang="en-US" altLang="zh-CN" dirty="0"/>
              <a:t>u</a:t>
            </a:r>
            <a:r>
              <a:rPr lang="zh-CN" altLang="zh-CN" dirty="0"/>
              <a:t>），主要由测量器具的不确定度允许值</a:t>
            </a:r>
            <a:r>
              <a:rPr lang="en-US" altLang="zh-CN" i="1" dirty="0"/>
              <a:t>u</a:t>
            </a:r>
            <a:r>
              <a:rPr lang="en-US" altLang="zh-CN" baseline="-25000" dirty="0"/>
              <a:t>1</a:t>
            </a:r>
            <a:r>
              <a:rPr lang="zh-CN" altLang="zh-CN" dirty="0"/>
              <a:t>及测量测量条件引起的测量不确定度允许值</a:t>
            </a:r>
            <a:r>
              <a:rPr lang="en-US" altLang="zh-CN" i="1" dirty="0"/>
              <a:t>u</a:t>
            </a:r>
            <a:r>
              <a:rPr lang="en-US" altLang="zh-CN" baseline="-25000" dirty="0"/>
              <a:t>2</a:t>
            </a:r>
            <a:r>
              <a:rPr lang="zh-CN" altLang="zh-CN" dirty="0"/>
              <a:t>这两部分组成。安全裕度的确定，必须从技术和经济两个方面综合考虑。</a:t>
            </a:r>
            <a:r>
              <a:rPr lang="en-US" altLang="zh-CN" dirty="0"/>
              <a:t>A</a:t>
            </a:r>
            <a:r>
              <a:rPr lang="zh-CN" altLang="zh-CN" dirty="0"/>
              <a:t>值较大时，则可选用较低精度的测量器具进行检验，但减少了生产公差，因而加工经济性差；</a:t>
            </a:r>
            <a:r>
              <a:rPr lang="en-US" altLang="zh-CN" dirty="0"/>
              <a:t>A</a:t>
            </a:r>
            <a:r>
              <a:rPr lang="zh-CN" altLang="zh-CN" dirty="0"/>
              <a:t>值较小时，要用较精密的测量器具，加工经济性好，但测量仪器费用高，增加了生产成本</a:t>
            </a:r>
            <a:r>
              <a:rPr lang="zh-CN" altLang="zh-CN" dirty="0" smtClean="0"/>
              <a:t>。</a:t>
            </a:r>
            <a:endParaRPr lang="en-US" altLang="zh-CN" dirty="0" smtClean="0"/>
          </a:p>
          <a:p>
            <a:r>
              <a:rPr lang="en-US" altLang="zh-CN" dirty="0" smtClean="0"/>
              <a:t>2</a:t>
            </a:r>
            <a:r>
              <a:rPr lang="zh-CN" altLang="zh-CN" dirty="0"/>
              <a:t>、验收极限</a:t>
            </a:r>
          </a:p>
          <a:p>
            <a:r>
              <a:rPr lang="zh-CN" altLang="zh-CN" dirty="0"/>
              <a:t>验收极限是检验工件尺寸时判断其合格与否的尺寸界限。确定验收极限的方式有内缩方式和不内缩方式。选择验收方式时应综合考虑被测尺寸的功能要求、重要程度、公差等级、测量不确定度和工艺能力等。</a:t>
            </a:r>
          </a:p>
          <a:p>
            <a:endParaRPr lang="zh-CN" altLang="en-US" dirty="0"/>
          </a:p>
        </p:txBody>
      </p:sp>
    </p:spTree>
    <p:extLst>
      <p:ext uri="{BB962C8B-B14F-4D97-AF65-F5344CB8AC3E}">
        <p14:creationId xmlns:p14="http://schemas.microsoft.com/office/powerpoint/2010/main" val="378618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五、量具和量仪的使用、维护和保养常识</a:t>
            </a:r>
          </a:p>
          <a:p>
            <a:r>
              <a:rPr lang="zh-CN" altLang="zh-CN" dirty="0"/>
              <a:t>正确地使用和维护量具、量仪是保持量具、量仪精度，延长其使用寿命的重要条件，是每一个检测者所必须知道的常识。要保持量具、量仪的精度和它工作的可靠性，除了在使用中要按照合理的使用方法进行操作以外，还必须做好量具、量仪的维护和保养工作。</a:t>
            </a:r>
            <a:endParaRPr lang="zh-CN" altLang="en-US" dirty="0"/>
          </a:p>
        </p:txBody>
      </p:sp>
    </p:spTree>
    <p:extLst>
      <p:ext uri="{BB962C8B-B14F-4D97-AF65-F5344CB8AC3E}">
        <p14:creationId xmlns:p14="http://schemas.microsoft.com/office/powerpoint/2010/main" val="3786186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TotalTime>
  <Words>1178</Words>
  <Application>Microsoft Office PowerPoint</Application>
  <PresentationFormat>自定义</PresentationFormat>
  <Paragraphs>65</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任务描述： </vt:lpstr>
      <vt:lpstr>一、测量器具的分类 </vt:lpstr>
      <vt:lpstr>PowerPoint 演示文稿</vt:lpstr>
      <vt:lpstr>二、测量器具的主要技术性能指标 </vt:lpstr>
      <vt:lpstr>三、常用长度测量器具及其发展 </vt:lpstr>
      <vt:lpstr>PowerPoint 演示文稿</vt:lpstr>
      <vt:lpstr>四、常用量具仪器的选用与维护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26</cp:revision>
  <dcterms:created xsi:type="dcterms:W3CDTF">2022-09-09T23:31:43Z</dcterms:created>
  <dcterms:modified xsi:type="dcterms:W3CDTF">2023-02-20T02:10:05Z</dcterms:modified>
</cp:coreProperties>
</file>